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854" r:id="rId5"/>
    <p:sldId id="745" r:id="rId6"/>
    <p:sldId id="855" r:id="rId7"/>
    <p:sldId id="826" r:id="rId8"/>
    <p:sldId id="856" r:id="rId9"/>
    <p:sldId id="878" r:id="rId10"/>
    <p:sldId id="832" r:id="rId11"/>
    <p:sldId id="879" r:id="rId12"/>
    <p:sldId id="880" r:id="rId13"/>
    <p:sldId id="881" r:id="rId14"/>
    <p:sldId id="882" r:id="rId15"/>
    <p:sldId id="883" r:id="rId16"/>
    <p:sldId id="886" r:id="rId17"/>
    <p:sldId id="884" r:id="rId18"/>
    <p:sldId id="885" r:id="rId19"/>
    <p:sldId id="887" r:id="rId20"/>
    <p:sldId id="888" r:id="rId21"/>
    <p:sldId id="889" r:id="rId22"/>
    <p:sldId id="890" r:id="rId23"/>
    <p:sldId id="891" r:id="rId24"/>
    <p:sldId id="892" r:id="rId25"/>
    <p:sldId id="896" r:id="rId26"/>
    <p:sldId id="897" r:id="rId27"/>
    <p:sldId id="898" r:id="rId28"/>
    <p:sldId id="900" r:id="rId29"/>
    <p:sldId id="901" r:id="rId30"/>
    <p:sldId id="899" r:id="rId31"/>
    <p:sldId id="902" r:id="rId32"/>
    <p:sldId id="903" r:id="rId33"/>
    <p:sldId id="904" r:id="rId34"/>
    <p:sldId id="905" r:id="rId35"/>
    <p:sldId id="906" r:id="rId36"/>
    <p:sldId id="907" r:id="rId37"/>
    <p:sldId id="908" r:id="rId38"/>
    <p:sldId id="909" r:id="rId39"/>
    <p:sldId id="910" r:id="rId40"/>
    <p:sldId id="911" r:id="rId41"/>
    <p:sldId id="893" r:id="rId42"/>
    <p:sldId id="895" r:id="rId43"/>
    <p:sldId id="912" r:id="rId44"/>
    <p:sldId id="913"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73"/>
    <p:restoredTop sz="96793"/>
  </p:normalViewPr>
  <p:slideViewPr>
    <p:cSldViewPr snapToObjects="1">
      <p:cViewPr varScale="1">
        <p:scale>
          <a:sx n="172" d="100"/>
          <a:sy n="172" d="100"/>
        </p:scale>
        <p:origin x="736" y="26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5/9/21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65968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85722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249747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06517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367882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1.xml"/><Relationship Id="rId4" Type="http://schemas.openxmlformats.org/officeDocument/2006/relationships/image" Target="../media/image24.tiff"/></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chamikakasun.medium.com/installing-mysql-in-an-ec2-instance-55d6a3e19ca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r>
              <a:rPr lang="en-US" sz="1400" dirty="0"/>
              <a:t>Lectures: Friday, 1:10pm to 3:40pm:</a:t>
            </a:r>
          </a:p>
          <a:p>
            <a:pPr lvl="1"/>
            <a:r>
              <a:rPr lang="en-US" sz="1200" dirty="0"/>
              <a:t>We will usually end lecture early to hold OHs and project discussions. </a:t>
            </a:r>
          </a:p>
          <a:p>
            <a:pPr lvl="1"/>
            <a:r>
              <a:rPr lang="en-US" sz="1200" dirty="0"/>
              <a:t>We may periodically cancel lectures and schedule separate team meetings with me to discuss projects, provide feedback and suggestions, etc. I can lecture faster than you can implement, and do not want to get to far ahead.</a:t>
            </a:r>
          </a:p>
          <a:p>
            <a:pPr lvl="1"/>
            <a:r>
              <a:rPr lang="en-US" sz="1200" dirty="0"/>
              <a:t>Basic structure: I introduce a couple of concepts with examples, and you will use in project.</a:t>
            </a:r>
          </a:p>
          <a:p>
            <a:r>
              <a:rPr lang="en-US" sz="1400" dirty="0"/>
              <a:t>Office Hours:</a:t>
            </a:r>
          </a:p>
          <a:p>
            <a:pPr lvl="1"/>
            <a:r>
              <a:rPr lang="en-US" sz="1200" dirty="0"/>
              <a:t>Friday: 8:30 AM to 10:00 AM, 1:00 PM to 2:00 PM, 4:00 PM to ?</a:t>
            </a:r>
          </a:p>
          <a:p>
            <a:pPr lvl="1"/>
            <a:r>
              <a:rPr lang="en-US" sz="1200" dirty="0"/>
              <a:t>By appointment, as needed, as available. I typically post on Piazza when I will have extra availability.</a:t>
            </a:r>
            <a:br>
              <a:rPr lang="en-US" sz="1200" dirty="0"/>
            </a:br>
            <a:r>
              <a:rPr lang="en-US" sz="1200" dirty="0"/>
              <a:t>I normally have a lot of extra office hours, typically on weekends.</a:t>
            </a:r>
          </a:p>
          <a:p>
            <a:r>
              <a:rPr lang="en-US" sz="1400" dirty="0"/>
              <a:t>Course Material:</a:t>
            </a:r>
          </a:p>
          <a:p>
            <a:pPr lvl="1"/>
            <a:r>
              <a:rPr lang="en-US" sz="1200" dirty="0"/>
              <a:t>No textbook. </a:t>
            </a:r>
            <a:r>
              <a:rPr lang="en-US" sz="1400" dirty="0"/>
              <a:t>Textbooks become out of date in this rapidly changing area. Material would span several books.</a:t>
            </a:r>
          </a:p>
          <a:p>
            <a:pPr lvl="1"/>
            <a:r>
              <a:rPr lang="en-US" sz="1200" dirty="0"/>
              <a:t>Lecture notes and code samples on GitHub. Sample code is mostly in Flask/Python and (maybe) JavaScript/Node.js. </a:t>
            </a:r>
          </a:p>
          <a:p>
            <a:pPr lvl="1"/>
            <a:r>
              <a:rPr lang="en-US" sz="1200" dirty="0"/>
              <a:t>There will be some programming and example for UI in HTML/CSS/Angular, but this is not the focus of this course. UI/User Experience is a multi-semester course by itself.</a:t>
            </a:r>
          </a:p>
          <a:p>
            <a:pPr lvl="1"/>
            <a:r>
              <a:rPr lang="en-US" sz="1200" dirty="0"/>
              <a:t>References to web documents and tutorials.</a:t>
            </a:r>
          </a:p>
          <a:p>
            <a:r>
              <a:rPr lang="en-US" sz="1400" dirty="0"/>
              <a:t>Collaboration environments:</a:t>
            </a:r>
          </a:p>
          <a:p>
            <a:pPr lvl="1"/>
            <a:r>
              <a:rPr lang="en-US" sz="1200" dirty="0"/>
              <a:t>Slack: Please join the channel (e6156-F21) [NOTE: Need to provide invitation link]</a:t>
            </a:r>
          </a:p>
          <a:p>
            <a:pPr lvl="1"/>
            <a:r>
              <a:rPr lang="en-US" sz="1200" dirty="0"/>
              <a:t>Piazza replacement TBD</a:t>
            </a:r>
          </a:p>
          <a:p>
            <a:endParaRPr lang="en-US" sz="1400" dirty="0"/>
          </a:p>
          <a:p>
            <a:endParaRPr lang="en-US" sz="14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Format</a:t>
            </a:r>
            <a:endParaRPr lang="en-US" dirty="0"/>
          </a:p>
        </p:txBody>
      </p:sp>
    </p:spTree>
    <p:extLst>
      <p:ext uri="{BB962C8B-B14F-4D97-AF65-F5344CB8AC3E}">
        <p14:creationId xmlns:p14="http://schemas.microsoft.com/office/powerpoint/2010/main" val="887277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7F71C-212A-E544-A361-AAC55FB1EA52}"/>
              </a:ext>
            </a:extLst>
          </p:cNvPr>
          <p:cNvSpPr>
            <a:spLocks noGrp="1"/>
          </p:cNvSpPr>
          <p:nvPr>
            <p:ph idx="1"/>
          </p:nvPr>
        </p:nvSpPr>
        <p:spPr/>
        <p:txBody>
          <a:bodyPr/>
          <a:lstStyle/>
          <a:p>
            <a:r>
              <a:rPr lang="en-US" sz="1800" dirty="0"/>
              <a:t>Grading:</a:t>
            </a:r>
          </a:p>
          <a:p>
            <a:pPr lvl="1"/>
            <a:r>
              <a:rPr lang="en-US" sz="1600" dirty="0"/>
              <a:t>Based on final project, including project presentation. 4-5 person teams.</a:t>
            </a:r>
          </a:p>
          <a:p>
            <a:pPr lvl="1"/>
            <a:r>
              <a:rPr lang="en-US" sz="1600" dirty="0"/>
              <a:t>Mandatory interim checkpoints and presentations, approximately every two weeks.</a:t>
            </a:r>
          </a:p>
          <a:p>
            <a:pPr lvl="1"/>
            <a:r>
              <a:rPr lang="en-US" sz="1600" dirty="0"/>
              <a:t>Weekly written status reports.</a:t>
            </a:r>
          </a:p>
          <a:p>
            <a:pPr lvl="1"/>
            <a:r>
              <a:rPr lang="en-US" sz="1600" dirty="0"/>
              <a:t>Meeting instructor defined project requirements is an "A."</a:t>
            </a:r>
          </a:p>
          <a:p>
            <a:r>
              <a:rPr lang="en-US" sz="1800" dirty="0"/>
              <a:t>Environment:</a:t>
            </a:r>
          </a:p>
          <a:p>
            <a:pPr lvl="1"/>
            <a:r>
              <a:rPr lang="en-US" sz="1600" dirty="0"/>
              <a:t>Required:</a:t>
            </a:r>
          </a:p>
          <a:p>
            <a:pPr lvl="2"/>
            <a:r>
              <a:rPr lang="en-US" sz="1100" dirty="0"/>
              <a:t>AWS (team) free tier account</a:t>
            </a:r>
          </a:p>
          <a:p>
            <a:pPr lvl="2"/>
            <a:r>
              <a:rPr lang="en-US" sz="1100" dirty="0"/>
              <a:t>We will try to use Azure and but do not sign up yet.</a:t>
            </a:r>
          </a:p>
          <a:p>
            <a:pPr lvl="2"/>
            <a:r>
              <a:rPr lang="en-US" sz="1100" dirty="0"/>
              <a:t>Trello −− project planning, light weight agile development.</a:t>
            </a:r>
          </a:p>
          <a:p>
            <a:pPr lvl="1"/>
            <a:r>
              <a:rPr lang="en-US" sz="1600" dirty="0"/>
              <a:t>Recommended:</a:t>
            </a:r>
          </a:p>
          <a:p>
            <a:pPr lvl="2"/>
            <a:r>
              <a:rPr lang="en-US" sz="1100" dirty="0"/>
              <a:t>PyCharm (free student licenses https://</a:t>
            </a:r>
            <a:r>
              <a:rPr lang="en-US" sz="1100" dirty="0" err="1"/>
              <a:t>www.jetbrains.com</a:t>
            </a:r>
            <a:r>
              <a:rPr lang="en-US" sz="1100" dirty="0"/>
              <a:t>/student/) and/or PyCharm</a:t>
            </a:r>
          </a:p>
          <a:p>
            <a:pPr lvl="2"/>
            <a:r>
              <a:rPr lang="en-US" sz="1100" dirty="0" err="1"/>
              <a:t>Ananconda</a:t>
            </a:r>
            <a:r>
              <a:rPr lang="en-US" sz="1100" dirty="0"/>
              <a:t> to read </a:t>
            </a:r>
            <a:r>
              <a:rPr lang="en-US" sz="1100" dirty="0" err="1"/>
              <a:t>Jupyter</a:t>
            </a:r>
            <a:r>
              <a:rPr lang="en-US" sz="1100" dirty="0"/>
              <a:t> Notebooks for lectures (https://</a:t>
            </a:r>
            <a:r>
              <a:rPr lang="en-US" sz="1100" dirty="0" err="1"/>
              <a:t>www.anaconda.com</a:t>
            </a:r>
            <a:r>
              <a:rPr lang="en-US" sz="1100" dirty="0"/>
              <a:t>/download/#</a:t>
            </a:r>
            <a:r>
              <a:rPr lang="en-US" sz="1100" dirty="0" err="1"/>
              <a:t>macos</a:t>
            </a:r>
            <a:r>
              <a:rPr lang="en-US" sz="1100" dirty="0"/>
              <a:t>)</a:t>
            </a:r>
          </a:p>
          <a:p>
            <a:pPr lvl="2"/>
            <a:r>
              <a:rPr lang="en-US" sz="1100" dirty="0"/>
              <a:t>WebStorm for JavaScript (same link as PyCharm)</a:t>
            </a:r>
          </a:p>
          <a:p>
            <a:endParaRPr lang="en-US" sz="1800" dirty="0"/>
          </a:p>
        </p:txBody>
      </p:sp>
      <p:sp>
        <p:nvSpPr>
          <p:cNvPr id="3" name="Title 2">
            <a:extLst>
              <a:ext uri="{FF2B5EF4-FFF2-40B4-BE49-F238E27FC236}">
                <a16:creationId xmlns:a16="http://schemas.microsoft.com/office/drawing/2014/main" id="{1CC0117D-F3CB-2542-A28D-64705539FD5F}"/>
              </a:ext>
            </a:extLst>
          </p:cNvPr>
          <p:cNvSpPr>
            <a:spLocks noGrp="1"/>
          </p:cNvSpPr>
          <p:nvPr>
            <p:ph type="title"/>
          </p:nvPr>
        </p:nvSpPr>
        <p:spPr/>
        <p:txBody>
          <a:bodyPr/>
          <a:lstStyle/>
          <a:p>
            <a:r>
              <a:rPr lang="en-US" dirty="0"/>
              <a:t>Grading and Environment</a:t>
            </a:r>
          </a:p>
        </p:txBody>
      </p:sp>
    </p:spTree>
    <p:extLst>
      <p:ext uri="{BB962C8B-B14F-4D97-AF65-F5344CB8AC3E}">
        <p14:creationId xmlns:p14="http://schemas.microsoft.com/office/powerpoint/2010/main" val="118144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 (I)</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14809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a:t>
            </a:r>
            <a:br>
              <a:rPr lang="en-US" altLang="en-US" sz="2800" i="1" dirty="0">
                <a:solidFill>
                  <a:schemeClr val="bg1"/>
                </a:solidFill>
              </a:rPr>
            </a:br>
            <a:r>
              <a:rPr lang="en-US" altLang="en-US" sz="2800" i="1" dirty="0">
                <a:solidFill>
                  <a:schemeClr val="bg1"/>
                </a:solidFill>
              </a:rPr>
              <a:t>Function, Layers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734092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196118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320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488678" y="2962346"/>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38100" y="552450"/>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a:t>
            </a:r>
          </a:p>
          <a:p>
            <a:pPr lvl="1"/>
            <a:r>
              <a:rPr lang="en-US" sz="1200" dirty="0"/>
              <a:t>Web Application Server</a:t>
            </a:r>
          </a:p>
          <a:p>
            <a:pPr lvl="2"/>
            <a:r>
              <a:rPr lang="en-US" sz="1100" dirty="0"/>
              <a:t>Flask</a:t>
            </a:r>
          </a:p>
          <a:p>
            <a:pPr lvl="2"/>
            <a:r>
              <a:rPr lang="en-US" sz="1100" dirty="0"/>
              <a:t>Python</a:t>
            </a:r>
          </a:p>
          <a:p>
            <a:pPr lvl="1"/>
            <a:r>
              <a:rPr lang="en-US" sz="1200" dirty="0"/>
              <a:t>Database:</a:t>
            </a:r>
          </a:p>
          <a:p>
            <a:pPr lvl="2"/>
            <a:r>
              <a:rPr lang="en-US" sz="1100" dirty="0"/>
              <a:t>Simple table</a:t>
            </a:r>
          </a:p>
          <a:p>
            <a:pPr lvl="2"/>
            <a:r>
              <a:rPr lang="en-US" sz="1100" dirty="0"/>
              <a:t>MySQL Database Server</a:t>
            </a:r>
          </a:p>
          <a:p>
            <a:pPr lvl="1"/>
            <a:r>
              <a:rPr lang="en-US" sz="1200" dirty="0"/>
              <a:t>Amazon EC2 (IaaS) instance</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5" name="Picture 4">
            <a:extLst>
              <a:ext uri="{FF2B5EF4-FFF2-40B4-BE49-F238E27FC236}">
                <a16:creationId xmlns:a16="http://schemas.microsoft.com/office/drawing/2014/main" id="{5C07694A-1ED6-8749-B734-CDD1B3BB4FC6}"/>
              </a:ext>
            </a:extLst>
          </p:cNvPr>
          <p:cNvPicPr>
            <a:picLocks noChangeAspect="1"/>
          </p:cNvPicPr>
          <p:nvPr/>
        </p:nvPicPr>
        <p:blipFill>
          <a:blip r:embed="rId2"/>
          <a:stretch>
            <a:fillRect/>
          </a:stretch>
        </p:blipFill>
        <p:spPr>
          <a:xfrm>
            <a:off x="2895600" y="548639"/>
            <a:ext cx="6019800" cy="4064651"/>
          </a:xfrm>
          <a:prstGeom prst="rect">
            <a:avLst/>
          </a:prstGeom>
        </p:spPr>
      </p:pic>
    </p:spTree>
    <p:extLst>
      <p:ext uri="{BB962C8B-B14F-4D97-AF65-F5344CB8AC3E}">
        <p14:creationId xmlns:p14="http://schemas.microsoft.com/office/powerpoint/2010/main" val="4772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9"/>
            <a:ext cx="3962400" cy="2438400"/>
          </a:xfrm>
        </p:spPr>
        <p:txBody>
          <a:bodyPr/>
          <a:lstStyle/>
          <a:p>
            <a:r>
              <a:rPr lang="en-US" sz="1600" dirty="0"/>
              <a:t>HTML define the elements, e.g.</a:t>
            </a:r>
          </a:p>
          <a:p>
            <a:pPr lvl="1"/>
            <a:r>
              <a:rPr lang="en-US" sz="1400" dirty="0"/>
              <a:t>Sections</a:t>
            </a:r>
          </a:p>
          <a:p>
            <a:pPr lvl="1"/>
            <a:r>
              <a:rPr lang="en-US" sz="1400" dirty="0"/>
              <a:t>Headers</a:t>
            </a:r>
          </a:p>
          <a:p>
            <a:pPr lvl="1"/>
            <a:r>
              <a:rPr lang="en-US" sz="1400" dirty="0"/>
              <a:t>Paragraphs</a:t>
            </a:r>
          </a:p>
          <a:p>
            <a:pPr lvl="1"/>
            <a:r>
              <a:rPr lang="en-US" sz="1400" dirty="0"/>
              <a:t>Input </a:t>
            </a:r>
            <a:r>
              <a:rPr lang="en-US" sz="1400" dirty="0" err="1"/>
              <a:t>fieds</a:t>
            </a:r>
            <a:endParaRPr lang="en-US" sz="1400" dirty="0"/>
          </a:p>
          <a:p>
            <a:r>
              <a:rPr lang="en-US" sz="1600" dirty="0"/>
              <a:t>CSS defines the layout and style, e.g.</a:t>
            </a:r>
          </a:p>
          <a:p>
            <a:pPr lvl="1"/>
            <a:r>
              <a:rPr lang="en-US" sz="1400" dirty="0"/>
              <a:t>Font sizes and colors</a:t>
            </a:r>
          </a:p>
          <a:p>
            <a:pPr lvl="1"/>
            <a:r>
              <a:rPr lang="en-US" sz="1400" dirty="0"/>
              <a:t>Rows and columns, and widths</a:t>
            </a:r>
          </a:p>
          <a:p>
            <a:pPr lvl="1"/>
            <a:r>
              <a:rPr lang="en-US" sz="1400" dirty="0"/>
              <a:t>Spacing, line breaks, ... ...</a:t>
            </a:r>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8" name="Picture 7">
            <a:extLst>
              <a:ext uri="{FF2B5EF4-FFF2-40B4-BE49-F238E27FC236}">
                <a16:creationId xmlns:a16="http://schemas.microsoft.com/office/drawing/2014/main" id="{108F712A-ACD1-D34B-A2D3-FC16318905F1}"/>
              </a:ext>
            </a:extLst>
          </p:cNvPr>
          <p:cNvPicPr>
            <a:picLocks noChangeAspect="1"/>
          </p:cNvPicPr>
          <p:nvPr/>
        </p:nvPicPr>
        <p:blipFill>
          <a:blip r:embed="rId2"/>
          <a:stretch>
            <a:fillRect/>
          </a:stretch>
        </p:blipFill>
        <p:spPr>
          <a:xfrm>
            <a:off x="152400" y="590550"/>
            <a:ext cx="4822002" cy="3943350"/>
          </a:xfrm>
          <a:prstGeom prst="rect">
            <a:avLst/>
          </a:prstGeom>
        </p:spPr>
      </p:pic>
      <p:sp>
        <p:nvSpPr>
          <p:cNvPr id="9" name="Content Placeholder 6">
            <a:extLst>
              <a:ext uri="{FF2B5EF4-FFF2-40B4-BE49-F238E27FC236}">
                <a16:creationId xmlns:a16="http://schemas.microsoft.com/office/drawing/2014/main" id="{FDA83138-C322-6347-986E-8485193B226E}"/>
              </a:ext>
            </a:extLst>
          </p:cNvPr>
          <p:cNvSpPr txBox="1">
            <a:spLocks/>
          </p:cNvSpPr>
          <p:nvPr/>
        </p:nvSpPr>
        <p:spPr>
          <a:xfrm>
            <a:off x="3482340" y="2894149"/>
            <a:ext cx="5486400" cy="1785982"/>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Angular (or React, AngularJS) provides a framework for building interactive applications and MVVM, e.g.</a:t>
            </a:r>
          </a:p>
          <a:p>
            <a:r>
              <a:rPr lang="en-US" sz="1600" dirty="0"/>
              <a:t>Application, module, ...</a:t>
            </a:r>
          </a:p>
          <a:p>
            <a:r>
              <a:rPr lang="en-US" sz="1600" dirty="0"/>
              <a:t>Components</a:t>
            </a:r>
          </a:p>
          <a:p>
            <a:r>
              <a:rPr lang="en-US" sz="1600" dirty="0"/>
              <a:t>Services</a:t>
            </a:r>
          </a:p>
          <a:p>
            <a:r>
              <a:rPr lang="en-US" sz="1600" dirty="0"/>
              <a:t>Routes/paths/routing</a:t>
            </a:r>
          </a:p>
        </p:txBody>
      </p:sp>
    </p:spTree>
    <p:extLst>
      <p:ext uri="{BB962C8B-B14F-4D97-AF65-F5344CB8AC3E}">
        <p14:creationId xmlns:p14="http://schemas.microsoft.com/office/powerpoint/2010/main" val="201398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3977635"/>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162190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p:txBody>
          <a:bodyPr/>
          <a:lstStyle/>
          <a:p>
            <a:r>
              <a:rPr lang="en-US" dirty="0"/>
              <a:t>Database and connection.</a:t>
            </a:r>
          </a:p>
          <a:p>
            <a:r>
              <a:rPr lang="en-US" dirty="0"/>
              <a:t>Data Access Layer</a:t>
            </a:r>
          </a:p>
          <a:p>
            <a:r>
              <a:rPr lang="en-US" dirty="0"/>
              <a:t>Business Service Layer</a:t>
            </a:r>
          </a:p>
          <a:p>
            <a:r>
              <a:rPr lang="en-US" dirty="0" err="1"/>
              <a:t>app.py</a:t>
            </a:r>
            <a:r>
              <a:rPr lang="en-US" dirty="0"/>
              <a:t>:</a:t>
            </a:r>
          </a:p>
          <a:p>
            <a:pPr lvl="1"/>
            <a:r>
              <a:rPr lang="en-US" dirty="0"/>
              <a:t>Routes, parameters</a:t>
            </a:r>
          </a:p>
          <a:p>
            <a:pPr lvl="1"/>
            <a:r>
              <a:rPr lang="en-US" dirty="0"/>
              <a:t>Request and Response objects</a:t>
            </a:r>
          </a:p>
          <a:p>
            <a:r>
              <a:rPr lang="en-US" dirty="0"/>
              <a:t>Open API example</a:t>
            </a:r>
          </a:p>
          <a:p>
            <a:r>
              <a:rPr lang="en-US" dirty="0"/>
              <a:t>Deployment</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61180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12" name="Picture 11">
            <a:extLst>
              <a:ext uri="{FF2B5EF4-FFF2-40B4-BE49-F238E27FC236}">
                <a16:creationId xmlns:a16="http://schemas.microsoft.com/office/drawing/2014/main" id="{F90330D7-12F2-224B-88CD-0856B4E2BE2B}"/>
              </a:ext>
            </a:extLst>
          </p:cNvPr>
          <p:cNvPicPr>
            <a:picLocks noChangeAspect="1"/>
          </p:cNvPicPr>
          <p:nvPr/>
        </p:nvPicPr>
        <p:blipFill>
          <a:blip r:embed="rId2"/>
          <a:stretch>
            <a:fillRect/>
          </a:stretch>
        </p:blipFill>
        <p:spPr>
          <a:xfrm>
            <a:off x="609600" y="485775"/>
            <a:ext cx="4147505" cy="4171950"/>
          </a:xfrm>
          <a:prstGeom prst="rect">
            <a:avLst/>
          </a:prstGeom>
        </p:spPr>
      </p:pic>
      <p:sp>
        <p:nvSpPr>
          <p:cNvPr id="13" name="TextBox 12">
            <a:extLst>
              <a:ext uri="{FF2B5EF4-FFF2-40B4-BE49-F238E27FC236}">
                <a16:creationId xmlns:a16="http://schemas.microsoft.com/office/drawing/2014/main" id="{8D6F00FD-822E-F94E-B49B-1D084FA70279}"/>
              </a:ext>
            </a:extLst>
          </p:cNvPr>
          <p:cNvSpPr txBox="1"/>
          <p:nvPr/>
        </p:nvSpPr>
        <p:spPr>
          <a:xfrm>
            <a:off x="4876800" y="971550"/>
            <a:ext cx="2826095" cy="400110"/>
          </a:xfrm>
          <a:prstGeom prst="rect">
            <a:avLst/>
          </a:prstGeom>
          <a:noFill/>
        </p:spPr>
        <p:txBody>
          <a:bodyPr wrap="none" rtlCol="0">
            <a:spAutoFit/>
          </a:bodyPr>
          <a:lstStyle/>
          <a:p>
            <a:r>
              <a:rPr lang="en-US" sz="2000" dirty="0"/>
              <a:t>What I want you to think.</a:t>
            </a:r>
          </a:p>
        </p:txBody>
      </p:sp>
    </p:spTree>
    <p:extLst>
      <p:ext uri="{BB962C8B-B14F-4D97-AF65-F5344CB8AC3E}">
        <p14:creationId xmlns:p14="http://schemas.microsoft.com/office/powerpoint/2010/main" val="2055617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786522" y="810864"/>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04963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https://chamikakasun.medium.com/installing-mysql-in-an-ec2-instance-55d6a3e19caf</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Tree>
    <p:extLst>
      <p:ext uri="{BB962C8B-B14F-4D97-AF65-F5344CB8AC3E}">
        <p14:creationId xmlns:p14="http://schemas.microsoft.com/office/powerpoint/2010/main" val="350408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 and Agenda</a:t>
            </a:r>
          </a:p>
        </p:txBody>
      </p:sp>
      <p:graphicFrame>
        <p:nvGraphicFramePr>
          <p:cNvPr id="8" name="Table 8">
            <a:extLst>
              <a:ext uri="{FF2B5EF4-FFF2-40B4-BE49-F238E27FC236}">
                <a16:creationId xmlns:a16="http://schemas.microsoft.com/office/drawing/2014/main" id="{79CA6FE6-E9C9-E742-9219-D4E0DCAE533A}"/>
              </a:ext>
            </a:extLst>
          </p:cNvPr>
          <p:cNvGraphicFramePr>
            <a:graphicFrameLocks noGrp="1"/>
          </p:cNvGraphicFramePr>
          <p:nvPr>
            <p:extLst>
              <p:ext uri="{D42A27DB-BD31-4B8C-83A1-F6EECF244321}">
                <p14:modId xmlns:p14="http://schemas.microsoft.com/office/powerpoint/2010/main" val="3284976620"/>
              </p:ext>
            </p:extLst>
          </p:nvPr>
        </p:nvGraphicFramePr>
        <p:xfrm>
          <a:off x="153115" y="590550"/>
          <a:ext cx="8588808" cy="3881120"/>
        </p:xfrm>
        <a:graphic>
          <a:graphicData uri="http://schemas.openxmlformats.org/drawingml/2006/table">
            <a:tbl>
              <a:tblPr firstRow="1" bandRow="1">
                <a:tableStyleId>{5C22544A-7EE6-4342-B048-85BDC9FD1C3A}</a:tableStyleId>
              </a:tblPr>
              <a:tblGrid>
                <a:gridCol w="2645210">
                  <a:extLst>
                    <a:ext uri="{9D8B030D-6E8A-4147-A177-3AD203B41FA5}">
                      <a16:colId xmlns:a16="http://schemas.microsoft.com/office/drawing/2014/main" val="3074886637"/>
                    </a:ext>
                  </a:extLst>
                </a:gridCol>
                <a:gridCol w="4191000">
                  <a:extLst>
                    <a:ext uri="{9D8B030D-6E8A-4147-A177-3AD203B41FA5}">
                      <a16:colId xmlns:a16="http://schemas.microsoft.com/office/drawing/2014/main" val="374307112"/>
                    </a:ext>
                  </a:extLst>
                </a:gridCol>
                <a:gridCol w="1752598">
                  <a:extLst>
                    <a:ext uri="{9D8B030D-6E8A-4147-A177-3AD203B41FA5}">
                      <a16:colId xmlns:a16="http://schemas.microsoft.com/office/drawing/2014/main" val="4060525370"/>
                    </a:ext>
                  </a:extLst>
                </a:gridCol>
              </a:tblGrid>
              <a:tr h="370840">
                <a:tc>
                  <a:txBody>
                    <a:bodyPr/>
                    <a:lstStyle/>
                    <a:p>
                      <a:r>
                        <a:rPr lang="en-US" sz="1400" dirty="0"/>
                        <a:t>Topic</a:t>
                      </a:r>
                    </a:p>
                  </a:txBody>
                  <a:tcPr/>
                </a:tc>
                <a:tc>
                  <a:txBody>
                    <a:bodyPr/>
                    <a:lstStyle/>
                    <a:p>
                      <a:r>
                        <a:rPr lang="en-US" sz="1400" dirty="0"/>
                        <a:t>Subtopics</a:t>
                      </a:r>
                    </a:p>
                  </a:txBody>
                  <a:tcPr/>
                </a:tc>
                <a:tc>
                  <a:txBody>
                    <a:bodyPr/>
                    <a:lstStyle/>
                    <a:p>
                      <a:r>
                        <a:rPr lang="en-US" sz="1400" dirty="0"/>
                        <a:t>Time</a:t>
                      </a:r>
                    </a:p>
                  </a:txBody>
                  <a:tcPr/>
                </a:tc>
                <a:extLst>
                  <a:ext uri="{0D108BD9-81ED-4DB2-BD59-A6C34878D82A}">
                    <a16:rowId xmlns:a16="http://schemas.microsoft.com/office/drawing/2014/main" val="2504162465"/>
                  </a:ext>
                </a:extLst>
              </a:tr>
              <a:tr h="370840">
                <a:tc>
                  <a:txBody>
                    <a:bodyPr/>
                    <a:lstStyle/>
                    <a:p>
                      <a:r>
                        <a:rPr lang="en-US" sz="1400" dirty="0"/>
                        <a:t>Overview</a:t>
                      </a:r>
                    </a:p>
                  </a:txBody>
                  <a:tcPr/>
                </a:tc>
                <a:tc>
                  <a:txBody>
                    <a:bodyPr/>
                    <a:lstStyle/>
                    <a:p>
                      <a:pPr marL="285750" indent="-285750">
                        <a:buFont typeface="Arial" panose="020B0604020202020204" pitchFamily="34" charset="0"/>
                        <a:buChar char="•"/>
                      </a:pPr>
                      <a:r>
                        <a:rPr lang="en-US" sz="1400" dirty="0"/>
                        <a:t>About your instructor.</a:t>
                      </a:r>
                    </a:p>
                    <a:p>
                      <a:pPr marL="285750" indent="-285750">
                        <a:buFont typeface="Arial" panose="020B0604020202020204" pitchFamily="34" charset="0"/>
                        <a:buChar char="•"/>
                      </a:pPr>
                      <a:r>
                        <a:rPr lang="en-US" sz="1400" dirty="0"/>
                        <a:t>Syllabus.</a:t>
                      </a:r>
                    </a:p>
                    <a:p>
                      <a:pPr marL="285750" indent="-285750">
                        <a:buFont typeface="Arial" panose="020B0604020202020204" pitchFamily="34" charset="0"/>
                        <a:buChar char="•"/>
                      </a:pPr>
                      <a:r>
                        <a:rPr lang="en-US" sz="1400" dirty="0"/>
                        <a:t>Logistics.</a:t>
                      </a:r>
                    </a:p>
                    <a:p>
                      <a:pPr marL="285750" indent="-285750">
                        <a:buFont typeface="Arial" panose="020B0604020202020204" pitchFamily="34" charset="0"/>
                        <a:buChar char="•"/>
                      </a:pPr>
                      <a:r>
                        <a:rPr lang="en-US" sz="1400" dirty="0"/>
                        <a:t>Projects and grading.</a:t>
                      </a:r>
                    </a:p>
                  </a:txBody>
                  <a:tcPr/>
                </a:tc>
                <a:tc>
                  <a:txBody>
                    <a:bodyPr/>
                    <a:lstStyle/>
                    <a:p>
                      <a:r>
                        <a:rPr lang="en-US" sz="1400" dirty="0"/>
                        <a:t>1:10 – 1:30</a:t>
                      </a:r>
                    </a:p>
                  </a:txBody>
                  <a:tcPr/>
                </a:tc>
                <a:extLst>
                  <a:ext uri="{0D108BD9-81ED-4DB2-BD59-A6C34878D82A}">
                    <a16:rowId xmlns:a16="http://schemas.microsoft.com/office/drawing/2014/main" val="2104809507"/>
                  </a:ext>
                </a:extLst>
              </a:tr>
              <a:tr h="370840">
                <a:tc>
                  <a:txBody>
                    <a:bodyPr/>
                    <a:lstStyle/>
                    <a:p>
                      <a:r>
                        <a:rPr lang="en-US" sz="1400" dirty="0"/>
                        <a:t>Core Concepts (I)</a:t>
                      </a:r>
                    </a:p>
                  </a:txBody>
                  <a:tcPr/>
                </a:tc>
                <a:tc>
                  <a:txBody>
                    <a:bodyPr/>
                    <a:lstStyle/>
                    <a:p>
                      <a:pPr marL="285750" indent="-285750">
                        <a:buFont typeface="Arial" panose="020B0604020202020204" pitchFamily="34" charset="0"/>
                        <a:buChar char="•"/>
                      </a:pPr>
                      <a:r>
                        <a:rPr lang="en-US" sz="1400" dirty="0"/>
                        <a:t>IaaS, CaaS, SaaS, PaaS, ... ...</a:t>
                      </a:r>
                    </a:p>
                    <a:p>
                      <a:pPr marL="285750" indent="-285750">
                        <a:buFont typeface="Arial" panose="020B0604020202020204" pitchFamily="34" charset="0"/>
                        <a:buChar char="•"/>
                      </a:pPr>
                      <a:r>
                        <a:rPr lang="en-US" sz="1400" dirty="0"/>
                        <a:t>IaaS: Some details.</a:t>
                      </a:r>
                    </a:p>
                    <a:p>
                      <a:pPr marL="285750" indent="-285750">
                        <a:buFont typeface="Arial" panose="020B0604020202020204" pitchFamily="34" charset="0"/>
                        <a:buChar char="•"/>
                      </a:pPr>
                      <a:r>
                        <a:rPr lang="en-US" sz="1400" dirty="0"/>
                        <a:t>Full-stack, web application architecture.</a:t>
                      </a:r>
                    </a:p>
                    <a:p>
                      <a:pPr marL="285750" indent="-285750">
                        <a:buFont typeface="Arial" panose="020B0604020202020204" pitchFamily="34" charset="0"/>
                        <a:buChar char="•"/>
                      </a:pPr>
                      <a:r>
                        <a:rPr lang="en-US" sz="1400" dirty="0"/>
                        <a:t>Microservices.</a:t>
                      </a:r>
                    </a:p>
                  </a:txBody>
                  <a:tcPr/>
                </a:tc>
                <a:tc>
                  <a:txBody>
                    <a:bodyPr/>
                    <a:lstStyle/>
                    <a:p>
                      <a:r>
                        <a:rPr lang="en-US" sz="1400" dirty="0"/>
                        <a:t>1:30 – 2:15</a:t>
                      </a:r>
                    </a:p>
                  </a:txBody>
                  <a:tcPr/>
                </a:tc>
                <a:extLst>
                  <a:ext uri="{0D108BD9-81ED-4DB2-BD59-A6C34878D82A}">
                    <a16:rowId xmlns:a16="http://schemas.microsoft.com/office/drawing/2014/main" val="255208082"/>
                  </a:ext>
                </a:extLst>
              </a:tr>
              <a:tr h="370840">
                <a:tc>
                  <a:txBody>
                    <a:bodyPr/>
                    <a:lstStyle/>
                    <a:p>
                      <a:r>
                        <a:rPr lang="en-US" sz="1400" dirty="0"/>
                        <a:t>Break</a:t>
                      </a:r>
                    </a:p>
                  </a:txBody>
                  <a:tcPr/>
                </a:tc>
                <a:tc>
                  <a:txBody>
                    <a:bodyPr/>
                    <a:lstStyle/>
                    <a:p>
                      <a:endParaRPr lang="en-US" sz="1400"/>
                    </a:p>
                  </a:txBody>
                  <a:tcPr/>
                </a:tc>
                <a:tc>
                  <a:txBody>
                    <a:bodyPr/>
                    <a:lstStyle/>
                    <a:p>
                      <a:r>
                        <a:rPr lang="en-US" sz="1400" dirty="0"/>
                        <a:t>2:15 – 2:20</a:t>
                      </a:r>
                    </a:p>
                  </a:txBody>
                  <a:tcPr/>
                </a:tc>
                <a:extLst>
                  <a:ext uri="{0D108BD9-81ED-4DB2-BD59-A6C34878D82A}">
                    <a16:rowId xmlns:a16="http://schemas.microsoft.com/office/drawing/2014/main" val="18643890"/>
                  </a:ext>
                </a:extLst>
              </a:tr>
              <a:tr h="370840">
                <a:tc>
                  <a:txBody>
                    <a:bodyPr/>
                    <a:lstStyle/>
                    <a:p>
                      <a:r>
                        <a:rPr lang="en-US" sz="1400" dirty="0"/>
                        <a:t>Demo,</a:t>
                      </a:r>
                    </a:p>
                    <a:p>
                      <a:r>
                        <a:rPr lang="en-US" sz="1400" dirty="0"/>
                        <a:t>Code walkthrough,</a:t>
                      </a:r>
                    </a:p>
                    <a:p>
                      <a:r>
                        <a:rPr lang="en-US" sz="1400" dirty="0"/>
                        <a:t>... ...</a:t>
                      </a:r>
                    </a:p>
                  </a:txBody>
                  <a:tcPr/>
                </a:tc>
                <a:tc>
                  <a:txBody>
                    <a:bodyPr/>
                    <a:lstStyle/>
                    <a:p>
                      <a:pPr marL="285750" indent="-285750">
                        <a:buFont typeface="Arial" panose="020B0604020202020204" pitchFamily="34" charset="0"/>
                        <a:buChar char="•"/>
                      </a:pPr>
                      <a:r>
                        <a:rPr lang="en-US" sz="1400" dirty="0"/>
                        <a:t>PyCharm, microservice application code, ... ...</a:t>
                      </a:r>
                    </a:p>
                    <a:p>
                      <a:pPr marL="285750" indent="-285750">
                        <a:buFont typeface="Arial" panose="020B0604020202020204" pitchFamily="34" charset="0"/>
                        <a:buChar char="•"/>
                      </a:pPr>
                      <a:r>
                        <a:rPr lang="en-US" sz="1400" dirty="0"/>
                        <a:t>WebStorm, Angular CLI, Bootstrap</a:t>
                      </a:r>
                    </a:p>
                    <a:p>
                      <a:pPr marL="285750" indent="-285750">
                        <a:buFont typeface="Arial" panose="020B0604020202020204" pitchFamily="34" charset="0"/>
                        <a:buChar char="•"/>
                      </a:pPr>
                      <a:r>
                        <a:rPr lang="en-US" sz="1400" dirty="0"/>
                        <a:t>EC2 setup and configuration. GitHub. ... ...</a:t>
                      </a:r>
                    </a:p>
                  </a:txBody>
                  <a:tcPr/>
                </a:tc>
                <a:tc>
                  <a:txBody>
                    <a:bodyPr/>
                    <a:lstStyle/>
                    <a:p>
                      <a:r>
                        <a:rPr lang="en-US" sz="1400" dirty="0"/>
                        <a:t>2:20 – 3:00</a:t>
                      </a:r>
                    </a:p>
                  </a:txBody>
                  <a:tcPr/>
                </a:tc>
                <a:extLst>
                  <a:ext uri="{0D108BD9-81ED-4DB2-BD59-A6C34878D82A}">
                    <a16:rowId xmlns:a16="http://schemas.microsoft.com/office/drawing/2014/main" val="1219473397"/>
                  </a:ext>
                </a:extLst>
              </a:tr>
              <a:tr h="370840">
                <a:tc>
                  <a:txBody>
                    <a:bodyPr/>
                    <a:lstStyle/>
                    <a:p>
                      <a:r>
                        <a:rPr lang="en-US" sz="1400" dirty="0"/>
                        <a:t>Next steps</a:t>
                      </a:r>
                    </a:p>
                    <a:p>
                      <a:r>
                        <a:rPr lang="en-US" sz="1400" dirty="0"/>
                        <a:t>Discussion</a:t>
                      </a:r>
                    </a:p>
                  </a:txBody>
                  <a:tcPr/>
                </a:tc>
                <a:tc>
                  <a:txBody>
                    <a:bodyPr/>
                    <a:lstStyle/>
                    <a:p>
                      <a:pPr marL="285750" indent="-285750">
                        <a:buFont typeface="Arial" panose="020B0604020202020204" pitchFamily="34" charset="0"/>
                        <a:buChar char="•"/>
                      </a:pPr>
                      <a:r>
                        <a:rPr lang="en-US" sz="1400" dirty="0"/>
                        <a:t>Project team formation.</a:t>
                      </a:r>
                    </a:p>
                    <a:p>
                      <a:pPr marL="285750" indent="-285750">
                        <a:buFont typeface="Arial" panose="020B0604020202020204" pitchFamily="34" charset="0"/>
                        <a:buChar char="•"/>
                      </a:pPr>
                      <a:r>
                        <a:rPr lang="en-US" sz="1400" dirty="0"/>
                        <a:t>Individual project.</a:t>
                      </a:r>
                    </a:p>
                  </a:txBody>
                  <a:tcPr/>
                </a:tc>
                <a:tc>
                  <a:txBody>
                    <a:bodyPr/>
                    <a:lstStyle/>
                    <a:p>
                      <a:r>
                        <a:rPr lang="en-US" sz="1400" dirty="0"/>
                        <a:t>3:00 – ?</a:t>
                      </a:r>
                    </a:p>
                  </a:txBody>
                  <a:tcPr/>
                </a:tc>
                <a:extLst>
                  <a:ext uri="{0D108BD9-81ED-4DB2-BD59-A6C34878D82A}">
                    <a16:rowId xmlns:a16="http://schemas.microsoft.com/office/drawing/2014/main" val="2241179278"/>
                  </a:ext>
                </a:extLst>
              </a:tr>
            </a:tbl>
          </a:graphicData>
        </a:graphic>
      </p:graphicFrame>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17647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9F9EB-0D9A-7B4F-B060-CCE248778C4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307DCA6F-F8EC-304D-9640-7503312C2153}"/>
              </a:ext>
            </a:extLst>
          </p:cNvPr>
          <p:cNvSpPr>
            <a:spLocks noGrp="1"/>
          </p:cNvSpPr>
          <p:nvPr>
            <p:ph type="title"/>
          </p:nvPr>
        </p:nvSpPr>
        <p:spPr/>
        <p:txBody>
          <a:bodyPr/>
          <a:lstStyle/>
          <a:p>
            <a:r>
              <a:rPr lang="en-US" dirty="0"/>
              <a:t>Assignment/Project #1</a:t>
            </a:r>
          </a:p>
        </p:txBody>
      </p:sp>
    </p:spTree>
    <p:extLst>
      <p:ext uri="{BB962C8B-B14F-4D97-AF65-F5344CB8AC3E}">
        <p14:creationId xmlns:p14="http://schemas.microsoft.com/office/powerpoint/2010/main" val="244790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and Overview</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 Chief SW Architect</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Software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Overview</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22423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dirty="0"/>
              <a:t>Assignments Structure and Objectives</a:t>
            </a:r>
          </a:p>
        </p:txBody>
      </p:sp>
    </p:spTree>
    <p:extLst>
      <p:ext uri="{BB962C8B-B14F-4D97-AF65-F5344CB8AC3E}">
        <p14:creationId xmlns:p14="http://schemas.microsoft.com/office/powerpoint/2010/main" val="701726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54453</TotalTime>
  <Words>3863</Words>
  <Application>Microsoft Macintosh PowerPoint</Application>
  <PresentationFormat>On-screen Show (16:9)</PresentationFormat>
  <Paragraphs>354</Paragraphs>
  <Slides>41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PowerPoint Presentation</vt:lpstr>
      <vt:lpstr>About your Instructor</vt:lpstr>
      <vt:lpstr>PowerPoint Presentation</vt:lpstr>
      <vt:lpstr>Assignments Structure and Objectives</vt:lpstr>
      <vt:lpstr>Course Format</vt:lpstr>
      <vt:lpstr>Grading and Environment</vt:lpstr>
      <vt:lpstr>PowerPoint Presentation</vt:lpstr>
      <vt:lpstr>PowerPoint Presentation</vt:lpstr>
      <vt:lpstr>Cloud Computing</vt:lpstr>
      <vt:lpstr>Core Layers</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vt:lpstr>
      <vt:lpstr>How Do I Learn these Things? Remember Them?</vt:lpstr>
      <vt:lpstr>How Do I Learn these Things? Remember Them?</vt:lpstr>
      <vt:lpstr>PowerPoint Presentation</vt:lpstr>
      <vt:lpstr>Assignment/Project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562</cp:revision>
  <cp:lastPrinted>2018-11-15T21:01:50Z</cp:lastPrinted>
  <dcterms:created xsi:type="dcterms:W3CDTF">2010-04-12T23:12:02Z</dcterms:created>
  <dcterms:modified xsi:type="dcterms:W3CDTF">2021-05-11T16:55:13Z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